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c5680425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c5680425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c5680425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c5680425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c5680425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c5680425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c5680425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c5680425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c5680425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c5680425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c5680425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c5680425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c56804256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c56804256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c56804256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c56804256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c2df2f1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c2df2f1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c56804256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c56804256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c392add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c392add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c5680425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c5680425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c5680425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c5680425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c44d67b0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c44d67b0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c5680425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c5680425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2.jpg"/><Relationship Id="rId5" Type="http://schemas.openxmlformats.org/officeDocument/2006/relationships/image" Target="../media/image11.jpg"/><Relationship Id="rId6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5" Type="http://schemas.openxmlformats.org/officeDocument/2006/relationships/hyperlink" Target="https://www.moma.org/collection/" TargetMode="External"/><Relationship Id="rId6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4.jpg"/><Relationship Id="rId6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930950"/>
            <a:ext cx="8520600" cy="6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MoMA Artistic Style Network </a:t>
            </a:r>
            <a:endParaRPr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571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Aydin Wells &amp; Zachary Rex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PHYS 5116 Final Presentation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>
            <a:off x="7911950" y="4626900"/>
            <a:ext cx="11292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(made in Gephi)</a:t>
            </a:r>
            <a:endParaRPr i="1"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012" y="261800"/>
            <a:ext cx="5419975" cy="477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/>
        </p:nvSpPr>
        <p:spPr>
          <a:xfrm>
            <a:off x="7649675" y="4703100"/>
            <a:ext cx="13914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(made in Cytoscape)</a:t>
            </a:r>
            <a:endParaRPr i="1"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250" y="725200"/>
            <a:ext cx="4591480" cy="404279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/>
          <p:nvPr/>
        </p:nvSpPr>
        <p:spPr>
          <a:xfrm>
            <a:off x="6928450" y="2227548"/>
            <a:ext cx="1267200" cy="1131000"/>
          </a:xfrm>
          <a:prstGeom prst="wedgeRectCallout">
            <a:avLst>
              <a:gd fmla="val -102894" name="adj1"/>
              <a:gd fmla="val 4227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 rotWithShape="1">
          <a:blip r:embed="rId4">
            <a:alphaModFix/>
          </a:blip>
          <a:srcRect b="37702" l="17536" r="35271" t="0"/>
          <a:stretch/>
        </p:blipFill>
        <p:spPr>
          <a:xfrm>
            <a:off x="7011987" y="2288687"/>
            <a:ext cx="1100124" cy="100871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/>
          <p:nvPr/>
        </p:nvSpPr>
        <p:spPr>
          <a:xfrm>
            <a:off x="5974450" y="393400"/>
            <a:ext cx="954000" cy="1260300"/>
          </a:xfrm>
          <a:prstGeom prst="wedgeRectCallout">
            <a:avLst>
              <a:gd fmla="val -97390" name="adj1"/>
              <a:gd fmla="val 6561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9813" y="437213"/>
            <a:ext cx="803275" cy="11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231575" y="921150"/>
            <a:ext cx="3607800" cy="25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Directed/Rewiring</a:t>
            </a:r>
            <a:r>
              <a:rPr lang="en"/>
              <a:t> Network: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2206 nodes (artists)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19069 links (similar features)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Ideal-model identification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Artist to artwork combination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Similarity measure</a:t>
            </a:r>
            <a:endParaRPr/>
          </a:p>
        </p:txBody>
      </p:sp>
      <p:sp>
        <p:nvSpPr>
          <p:cNvPr id="155" name="Google Shape;155;p24"/>
          <p:cNvSpPr/>
          <p:nvPr/>
        </p:nvSpPr>
        <p:spPr>
          <a:xfrm>
            <a:off x="3139125" y="3154050"/>
            <a:ext cx="1182000" cy="1392000"/>
          </a:xfrm>
          <a:prstGeom prst="wedgeRectCallout">
            <a:avLst>
              <a:gd fmla="val 125738" name="adj1"/>
              <a:gd fmla="val -4525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6">
            <a:alphaModFix/>
          </a:blip>
          <a:srcRect b="1318" l="3959" r="2433" t="4519"/>
          <a:stretch/>
        </p:blipFill>
        <p:spPr>
          <a:xfrm>
            <a:off x="3234261" y="3212925"/>
            <a:ext cx="1003315" cy="12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>
            <p:ph type="title"/>
          </p:nvPr>
        </p:nvSpPr>
        <p:spPr>
          <a:xfrm>
            <a:off x="231575" y="252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Artist Network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231575" y="223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Network Measurements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675" y="1167063"/>
            <a:ext cx="5078325" cy="350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440250" y="1412925"/>
            <a:ext cx="4317000" cy="30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Size/Dimension Measures: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Diameter: 9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Average Path length: 4.872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Average Degree &lt;k&gt;: 9.916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Modularity: 0.938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&lt;C&gt; = 0.615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231575" y="223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Network Measurements (cont)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8300"/>
            <a:ext cx="5715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9800" y="948300"/>
            <a:ext cx="29718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9800" y="3081900"/>
            <a:ext cx="2863800" cy="19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231575" y="223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Network Measurements (cont)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8300"/>
            <a:ext cx="5715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9800" y="948300"/>
            <a:ext cx="297180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231575" y="223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Network Measurements (cont)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75" y="1086725"/>
            <a:ext cx="5715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1700" y="1151233"/>
            <a:ext cx="2862499" cy="1908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000" y="2375023"/>
            <a:ext cx="6978010" cy="229667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idx="4294967295" type="title"/>
          </p:nvPr>
        </p:nvSpPr>
        <p:spPr>
          <a:xfrm>
            <a:off x="231575" y="223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Goal</a:t>
            </a:r>
            <a:endParaRPr sz="2400"/>
          </a:p>
        </p:txBody>
      </p:sp>
      <p:sp>
        <p:nvSpPr>
          <p:cNvPr id="62" name="Google Shape;62;p14"/>
          <p:cNvSpPr txBox="1"/>
          <p:nvPr/>
        </p:nvSpPr>
        <p:spPr>
          <a:xfrm>
            <a:off x="1854575" y="1049100"/>
            <a:ext cx="5274600" cy="11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The goal of this study is to elucidate and understand interactions between each MoMA artist and artwork by means of latent feature extraction and </a:t>
            </a:r>
            <a:r>
              <a:rPr b="1" lang="en" sz="1800"/>
              <a:t>dissimilarity analyses</a:t>
            </a:r>
            <a:endParaRPr b="1"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231575" y="223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 and Image Analysis</a:t>
            </a:r>
            <a:endParaRPr sz="2400"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59464" l="0" r="0" t="0"/>
          <a:stretch/>
        </p:blipFill>
        <p:spPr>
          <a:xfrm>
            <a:off x="902911" y="763101"/>
            <a:ext cx="7338189" cy="120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63" y="1733850"/>
            <a:ext cx="3877699" cy="32281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3635450" y="2178325"/>
            <a:ext cx="990900" cy="90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4324075" y="3001000"/>
            <a:ext cx="990900" cy="90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185350" y="4057975"/>
            <a:ext cx="15243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5"/>
              </a:rPr>
              <a:t>https://www.moma.org/collection/</a:t>
            </a:r>
            <a:endParaRPr sz="700"/>
          </a:p>
        </p:txBody>
      </p:sp>
      <p:sp>
        <p:nvSpPr>
          <p:cNvPr id="73" name="Google Shape;73;p15"/>
          <p:cNvSpPr/>
          <p:nvPr/>
        </p:nvSpPr>
        <p:spPr>
          <a:xfrm>
            <a:off x="530125" y="2069100"/>
            <a:ext cx="1298400" cy="90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6">
            <a:alphaModFix/>
          </a:blip>
          <a:srcRect b="48843" l="2897" r="3644" t="0"/>
          <a:stretch/>
        </p:blipFill>
        <p:spPr>
          <a:xfrm>
            <a:off x="4402350" y="2808800"/>
            <a:ext cx="4630672" cy="128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18157" l="9343" r="56062" t="49213"/>
          <a:stretch/>
        </p:blipFill>
        <p:spPr>
          <a:xfrm>
            <a:off x="66473" y="2247601"/>
            <a:ext cx="1762053" cy="67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231575" y="223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PCA</a:t>
            </a:r>
            <a:endParaRPr sz="2400"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762" y="2090076"/>
            <a:ext cx="4770098" cy="28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/>
          </a:blip>
          <a:srcRect b="0" l="10193" r="0" t="0"/>
          <a:stretch/>
        </p:blipFill>
        <p:spPr>
          <a:xfrm>
            <a:off x="5720604" y="3077676"/>
            <a:ext cx="2817877" cy="18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4721325" y="389075"/>
            <a:ext cx="3664200" cy="2433300"/>
          </a:xfrm>
          <a:prstGeom prst="wedgeRectCallout">
            <a:avLst>
              <a:gd fmla="val -72677" name="adj1"/>
              <a:gd fmla="val 7233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5">
            <a:alphaModFix/>
          </a:blip>
          <a:srcRect b="4306" l="7564" r="6862" t="0"/>
          <a:stretch/>
        </p:blipFill>
        <p:spPr>
          <a:xfrm>
            <a:off x="4789350" y="437125"/>
            <a:ext cx="3528149" cy="233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6">
            <a:alphaModFix/>
          </a:blip>
          <a:srcRect b="0" l="0" r="0" t="52709"/>
          <a:stretch/>
        </p:blipFill>
        <p:spPr>
          <a:xfrm>
            <a:off x="283325" y="896100"/>
            <a:ext cx="4029224" cy="95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360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Undirected Network: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10490 nodes (artworks)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93221 links (similar features)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Euclidean distance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Significant feature effectors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		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498" y="669200"/>
            <a:ext cx="4982750" cy="36189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type="title"/>
          </p:nvPr>
        </p:nvSpPr>
        <p:spPr>
          <a:xfrm>
            <a:off x="231575" y="223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Artwork Network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25" y="752025"/>
            <a:ext cx="4147799" cy="27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732675" y="3517225"/>
            <a:ext cx="3354300" cy="14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Probability Distribution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Average Degree &lt;k&gt;: 17.773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231575" y="223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Network Measurements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200" y="832325"/>
            <a:ext cx="3733450" cy="24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4702225" y="3423700"/>
            <a:ext cx="4317000" cy="19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Size/Dimension Measures: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Diameter: 10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Average Path length: 4.872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231575" y="223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Network Measurements (cont.)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275" y="876175"/>
            <a:ext cx="3953251" cy="266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3839" y="807725"/>
            <a:ext cx="4592062" cy="2669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750400" y="3489275"/>
            <a:ext cx="3588000" cy="15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Clustering Coefficient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&lt;C&gt; =  0.134		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1555925" y="3409125"/>
            <a:ext cx="6174000" cy="16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Modularity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Modularity of entire network, M = 0.643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Indicates strong community structure among arbitrary style classes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b="2629" l="0" r="0" t="0"/>
          <a:stretch/>
        </p:blipFill>
        <p:spPr>
          <a:xfrm>
            <a:off x="2267475" y="734500"/>
            <a:ext cx="4609050" cy="26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>
            <p:ph type="title"/>
          </p:nvPr>
        </p:nvSpPr>
        <p:spPr>
          <a:xfrm>
            <a:off x="231575" y="223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Network Measurements (cont.)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231575" y="252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Augmentations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22" name="Google Shape;122;p21"/>
          <p:cNvSpPr txBox="1"/>
          <p:nvPr/>
        </p:nvSpPr>
        <p:spPr>
          <a:xfrm>
            <a:off x="495425" y="935213"/>
            <a:ext cx="5784600" cy="26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After latent Feature Extraction (via PCA):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Discrete Logarithmic Probability Distribution Generation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Distribution Combination (Profiling)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KL-Divergence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Signal </a:t>
            </a:r>
            <a:r>
              <a:rPr lang="en"/>
              <a:t>Similarity</a:t>
            </a:r>
            <a:r>
              <a:rPr lang="en"/>
              <a:t> Measure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b="25840" l="0" r="62374" t="8508"/>
          <a:stretch/>
        </p:blipFill>
        <p:spPr>
          <a:xfrm>
            <a:off x="817025" y="2702850"/>
            <a:ext cx="1105701" cy="89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175" y="2862000"/>
            <a:ext cx="1917325" cy="147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25840" l="0" r="62374" t="8508"/>
          <a:stretch/>
        </p:blipFill>
        <p:spPr>
          <a:xfrm>
            <a:off x="6008550" y="2616662"/>
            <a:ext cx="2441850" cy="19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/>
          </a:blip>
          <a:srcRect b="25840" l="0" r="62374" t="8508"/>
          <a:stretch/>
        </p:blipFill>
        <p:spPr>
          <a:xfrm>
            <a:off x="817025" y="3635350"/>
            <a:ext cx="1105701" cy="8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/>
          <p:nvPr/>
        </p:nvSpPr>
        <p:spPr>
          <a:xfrm>
            <a:off x="2353200" y="3562575"/>
            <a:ext cx="3642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5361475" y="3562575"/>
            <a:ext cx="3642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8123" y="3711773"/>
            <a:ext cx="709675" cy="6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2751" y="2640377"/>
            <a:ext cx="509975" cy="6368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21"/>
          <p:cNvCxnSpPr/>
          <p:nvPr/>
        </p:nvCxnSpPr>
        <p:spPr>
          <a:xfrm>
            <a:off x="6134325" y="2579025"/>
            <a:ext cx="2040000" cy="1964700"/>
          </a:xfrm>
          <a:prstGeom prst="curvedConnector3">
            <a:avLst>
              <a:gd fmla="val 12857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21"/>
          <p:cNvSpPr/>
          <p:nvPr/>
        </p:nvSpPr>
        <p:spPr>
          <a:xfrm>
            <a:off x="5689900" y="2130150"/>
            <a:ext cx="10710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